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2" r:id="rId4"/>
    <p:sldId id="259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B17FA-D84A-F341-B5C8-23EF6145D215}" type="datetimeFigureOut">
              <a:rPr lang="en-US" smtClean="0"/>
              <a:pPr/>
              <a:t>5/12/2010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4DEBB-D80B-804F-BEBC-FE346BB75C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685800"/>
            <a:ext cx="6096000" cy="1085850"/>
          </a:xfrm>
        </p:spPr>
        <p:txBody>
          <a:bodyPr>
            <a:normAutofit fontScale="90000"/>
          </a:bodyPr>
          <a:lstStyle/>
          <a:p>
            <a:r>
              <a:rPr lang="en-US" sz="8000" dirty="0" err="1" smtClean="0">
                <a:latin typeface="American Typewriter"/>
                <a:cs typeface="American Typewriter"/>
              </a:rPr>
              <a:t>BoRdErLiNe</a:t>
            </a:r>
            <a:r>
              <a:rPr lang="en-US" sz="8000" smtClean="0">
                <a:latin typeface="American Typewriter"/>
                <a:cs typeface="American Typewriter"/>
              </a:rPr>
              <a:t/>
            </a:r>
            <a:br>
              <a:rPr lang="en-US" sz="8000" smtClean="0">
                <a:latin typeface="American Typewriter"/>
                <a:cs typeface="American Typewriter"/>
              </a:rPr>
            </a:br>
            <a:r>
              <a:rPr lang="en-US" smtClean="0"/>
              <a:t>PERSONALITY </a:t>
            </a:r>
            <a:r>
              <a:rPr lang="en-US" dirty="0" smtClean="0"/>
              <a:t>DISORDER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2362200"/>
            <a:ext cx="3581400" cy="1905000"/>
          </a:xfrm>
        </p:spPr>
        <p:txBody>
          <a:bodyPr vert="horz"/>
          <a:lstStyle/>
          <a:p>
            <a:r>
              <a:rPr lang="en-US" dirty="0" err="1" smtClean="0">
                <a:solidFill>
                  <a:schemeClr val="tx1"/>
                </a:solidFill>
                <a:effectLst>
                  <a:outerShdw blurRad="50800" dist="38100" dir="2700000">
                    <a:srgbClr val="800000">
                      <a:alpha val="43000"/>
                    </a:srgbClr>
                  </a:outerShdw>
                </a:effectLst>
                <a:latin typeface="American Typewriter"/>
                <a:cs typeface="American Typewriter"/>
              </a:rPr>
              <a:t>i</a:t>
            </a:r>
            <a:r>
              <a:rPr lang="en-US" dirty="0" smtClean="0">
                <a:solidFill>
                  <a:schemeClr val="tx1"/>
                </a:solidFill>
                <a:effectLst>
                  <a:outerShdw blurRad="50800" dist="38100" dir="2700000">
                    <a:srgbClr val="800000">
                      <a:alpha val="43000"/>
                    </a:srgbClr>
                  </a:outerShdw>
                </a:effectLst>
                <a:latin typeface="American Typewriter"/>
                <a:cs typeface="American Typewriter"/>
              </a:rPr>
              <a:t> HATE you…</a:t>
            </a:r>
          </a:p>
          <a:p>
            <a:r>
              <a:rPr lang="en-US" dirty="0" smtClean="0">
                <a:solidFill>
                  <a:schemeClr val="tx1"/>
                </a:solidFill>
                <a:effectLst>
                  <a:outerShdw blurRad="50800" dist="38100" dir="2700000">
                    <a:srgbClr val="800000">
                      <a:alpha val="43000"/>
                    </a:srgbClr>
                  </a:outerShdw>
                </a:effectLst>
                <a:latin typeface="American Typewriter"/>
                <a:cs typeface="American Typewriter"/>
              </a:rPr>
              <a:t>DON’T LEAVE ME</a:t>
            </a:r>
          </a:p>
        </p:txBody>
      </p:sp>
    </p:spTree>
  </p:cSld>
  <p:clrMapOvr>
    <a:masterClrMapping/>
  </p:clrMapOvr>
  <p:transition spd="slow">
    <p:cover/>
    <p:sndAc>
      <p:stSnd>
        <p:snd r:embed="rId2" name="Fly In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rowd Laugh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2" presetClass="emph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rowd Laugh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2" presetClass="emph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23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rowd Laugh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 University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of Washington psychologist Marsha </a:t>
            </a:r>
            <a:r>
              <a:rPr lang="en-US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Linehan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one of the world's leading experts on BPD, describes it this way: "Borderline individuals are the psychological equivalent of third-degree-burn patients. </a:t>
            </a:r>
            <a:r>
              <a:rPr lang="en-US" b="1" dirty="0">
                <a:solidFill>
                  <a:srgbClr val="FFFF00"/>
                </a:solidFill>
                <a:effectLst>
                  <a:outerShdw blurRad="50800" dist="165100" dir="2700000">
                    <a:schemeClr val="tx1">
                      <a:lumMod val="50000"/>
                      <a:lumOff val="50000"/>
                      <a:alpha val="43000"/>
                    </a:schemeClr>
                  </a:outerShdw>
                </a:effectLst>
              </a:rPr>
              <a:t>They simply have, so to speak, no emotional skin. </a:t>
            </a:r>
            <a:r>
              <a:rPr lang="en-US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Even the slightest touch or movement can create immense</a:t>
            </a:r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 [emotional] suffering.”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Must Present 5 of 9 Symptoms for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1. Use extreme measures to avoid real or imagined abandonment.</a:t>
            </a:r>
          </a:p>
          <a:p>
            <a:r>
              <a:rPr lang="en-US" dirty="0" smtClean="0"/>
              <a:t>2. Intense and unstable relationships with others that can frequently alternate between admiration and depreciation</a:t>
            </a:r>
          </a:p>
          <a:p>
            <a:r>
              <a:rPr lang="en-US" dirty="0" smtClean="0"/>
              <a:t>3. Identity issues with an unstable sense of self-esteem</a:t>
            </a:r>
          </a:p>
          <a:p>
            <a:r>
              <a:rPr lang="en-US" dirty="0" smtClean="0"/>
              <a:t>4. Impulsivity in two potentially harmful areas</a:t>
            </a:r>
          </a:p>
          <a:p>
            <a:r>
              <a:rPr lang="en-US" dirty="0" smtClean="0"/>
              <a:t>5. Suicidal behavior, gestures, or threats</a:t>
            </a:r>
          </a:p>
          <a:p>
            <a:r>
              <a:rPr lang="en-US" dirty="0" smtClean="0"/>
              <a:t>6. Self-mutilating behavior</a:t>
            </a:r>
          </a:p>
          <a:p>
            <a:r>
              <a:rPr lang="en-US" dirty="0" smtClean="0"/>
              <a:t>7. Persistent feelings of emptiness</a:t>
            </a:r>
          </a:p>
          <a:p>
            <a:r>
              <a:rPr lang="en-US" dirty="0" smtClean="0"/>
              <a:t>8. Inappropriate or hard to control anger</a:t>
            </a:r>
          </a:p>
          <a:p>
            <a:r>
              <a:rPr lang="en-US" dirty="0" smtClean="0"/>
              <a:t>9. Short-lasting or stress-evoked paranoia or severe dissociation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0"/>
                            </p:stCondLst>
                            <p:childTnLst>
                              <p:par>
                                <p:cTn id="30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7500"/>
                            </p:stCondLst>
                            <p:childTnLst>
                              <p:par>
                                <p:cTn id="40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2" presetClass="entr" presetSubtype="4" accel="50000" decel="5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2600" y="527050"/>
            <a:ext cx="3022600" cy="58039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74638"/>
            <a:ext cx="4038600" cy="6202362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We </a:t>
            </a:r>
            <a:r>
              <a:rPr lang="en-US" sz="1600" b="1" dirty="0"/>
              <a:t>propose a model of reduced basal </a:t>
            </a:r>
            <a:r>
              <a:rPr lang="en-US" sz="1600" b="1" dirty="0" err="1"/>
              <a:t>opioid</a:t>
            </a:r>
            <a:r>
              <a:rPr lang="en-US" sz="1600" b="1" dirty="0"/>
              <a:t> activity in critical limbic circuitry, including the </a:t>
            </a:r>
            <a:r>
              <a:rPr lang="en-US" sz="1600" b="1" dirty="0" err="1"/>
              <a:t>cingulate</a:t>
            </a:r>
            <a:r>
              <a:rPr lang="en-US" sz="1600" b="1" dirty="0"/>
              <a:t> cortex and the </a:t>
            </a:r>
            <a:r>
              <a:rPr lang="en-US" sz="1600" b="1" dirty="0" err="1"/>
              <a:t>amygdala</a:t>
            </a:r>
            <a:r>
              <a:rPr lang="en-US" sz="1600" b="1" dirty="0"/>
              <a:t>, in individuals with borderline personality disorder.</a:t>
            </a:r>
            <a:r>
              <a:rPr lang="en-US" sz="1600" b="1" dirty="0" smtClean="0"/>
              <a:t> Basal </a:t>
            </a:r>
            <a:r>
              <a:rPr lang="en-US" sz="1600" b="1" dirty="0" err="1"/>
              <a:t>opioid</a:t>
            </a:r>
            <a:r>
              <a:rPr lang="en-US" sz="1600" b="1" dirty="0"/>
              <a:t> levels in borderline personality disorder are </a:t>
            </a:r>
            <a:r>
              <a:rPr lang="en-US" sz="1600" b="1" dirty="0" smtClean="0"/>
              <a:t>hypothesized </a:t>
            </a:r>
            <a:r>
              <a:rPr lang="en-US" sz="1600" b="1" dirty="0"/>
              <a:t>to be reduced in output, while receptors are increased in number, so that during </a:t>
            </a:r>
            <a:r>
              <a:rPr lang="en-US" sz="1600" b="1" dirty="0" err="1"/>
              <a:t>unstimulated</a:t>
            </a:r>
            <a:r>
              <a:rPr lang="en-US" sz="1600" b="1" dirty="0"/>
              <a:t> conditions, borderline </a:t>
            </a:r>
            <a:r>
              <a:rPr lang="en-US" sz="1600" b="1" dirty="0" smtClean="0"/>
              <a:t>patients </a:t>
            </a:r>
            <a:r>
              <a:rPr lang="en-US" sz="1600" b="1" dirty="0"/>
              <a:t>experience </a:t>
            </a:r>
            <a:r>
              <a:rPr lang="en-US" sz="1600" b="1" dirty="0" err="1"/>
              <a:t>dysphoria</a:t>
            </a:r>
            <a:r>
              <a:rPr lang="en-US" sz="1600" b="1" dirty="0"/>
              <a:t> associated with reduced tonic </a:t>
            </a:r>
            <a:r>
              <a:rPr lang="en-US" sz="1600" b="1" dirty="0" err="1"/>
              <a:t>opioid</a:t>
            </a:r>
            <a:r>
              <a:rPr lang="en-US" sz="1600" b="1" dirty="0"/>
              <a:t> activity. When stress or pain causes an increase in release of </a:t>
            </a:r>
            <a:r>
              <a:rPr lang="en-US" sz="1600" b="1" dirty="0" err="1" smtClean="0"/>
              <a:t>opioids</a:t>
            </a:r>
            <a:r>
              <a:rPr lang="en-US" sz="1600" b="1" dirty="0"/>
              <a:t>, there is an increased </a:t>
            </a:r>
            <a:r>
              <a:rPr lang="en-US" sz="1600" b="1" dirty="0" err="1"/>
              <a:t>opioid</a:t>
            </a:r>
            <a:r>
              <a:rPr lang="en-US" sz="1600" b="1" dirty="0"/>
              <a:t> signal and relief from </a:t>
            </a:r>
            <a:r>
              <a:rPr lang="en-US" sz="1600" b="1" dirty="0" err="1"/>
              <a:t>dysphoria</a:t>
            </a:r>
            <a:r>
              <a:rPr lang="en-US" sz="1600" b="1" dirty="0"/>
              <a:t>. Treatment with </a:t>
            </a:r>
            <a:r>
              <a:rPr lang="en-US" sz="1600" b="1" dirty="0" err="1"/>
              <a:t>buprenorphine</a:t>
            </a:r>
            <a:r>
              <a:rPr lang="en-US" sz="1600" b="1" dirty="0"/>
              <a:t>, a partial agonist, would increase basal </a:t>
            </a:r>
            <a:r>
              <a:rPr lang="en-US" sz="1600" b="1" dirty="0" err="1"/>
              <a:t>opioid</a:t>
            </a:r>
            <a:r>
              <a:rPr lang="en-US" sz="1600" b="1" dirty="0"/>
              <a:t> signal under baseline conditions of low tonic </a:t>
            </a:r>
            <a:r>
              <a:rPr lang="en-US" sz="1600" b="1" dirty="0" smtClean="0"/>
              <a:t>activity </a:t>
            </a:r>
            <a:r>
              <a:rPr lang="en-US" sz="1600" b="1" dirty="0"/>
              <a:t>and antagonize </a:t>
            </a:r>
            <a:r>
              <a:rPr lang="en-US" sz="1600" b="1" dirty="0" err="1"/>
              <a:t>opioid</a:t>
            </a:r>
            <a:r>
              <a:rPr lang="en-US" sz="1600" b="1" dirty="0"/>
              <a:t> receptors under conditions of increased output (e.g., self-injurious behavior).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2667000" cy="3078162"/>
          </a:xfrm>
        </p:spPr>
        <p:txBody>
          <a:bodyPr>
            <a:normAutofit fontScale="92500" lnSpcReduction="20000"/>
          </a:bodyPr>
          <a:lstStyle/>
          <a:p>
            <a:r>
              <a:rPr lang="en-US" sz="1600" b="1" dirty="0"/>
              <a:t>Borderline patients seem to have no internal governor; they are capable of deep love and profound rage almost simultaneously. They are powerfully connected to the people close to them and terrified by the possibility of losing them — </a:t>
            </a:r>
            <a:r>
              <a:rPr lang="en-US" sz="1600" b="1" dirty="0">
                <a:solidFill>
                  <a:srgbClr val="FFFF00"/>
                </a:solidFill>
              </a:rPr>
              <a:t>yet attack those people so unexpectedly that they often ensure the very abandonment they fear. When they want to hold, they claw </a:t>
            </a:r>
            <a:r>
              <a:rPr lang="en-US" sz="1600" b="1" dirty="0" smtClean="0">
                <a:solidFill>
                  <a:srgbClr val="FFFF00"/>
                </a:solidFill>
              </a:rPr>
              <a:t>instead… </a:t>
            </a:r>
            <a:endParaRPr lang="en-US" sz="1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349</Words>
  <Application>Microsoft Macintosh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BoRdErLiNe PERSONALITY DISORDER</vt:lpstr>
      <vt:lpstr>Slide 2</vt:lpstr>
      <vt:lpstr>Must Present 5 of 9 Symptoms for Diagnosis</vt:lpstr>
      <vt:lpstr>Slide 4</vt:lpstr>
      <vt:lpstr>Slide 5</vt:lpstr>
      <vt:lpstr>Slide 6</vt:lpstr>
    </vt:vector>
  </TitlesOfParts>
  <Company>Gustavus Adolphus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BoRdErLiNe PERSONALITY DISORDER</dc:title>
  <dc:creator>Gustavus Adolphus College</dc:creator>
  <cp:lastModifiedBy>asati</cp:lastModifiedBy>
  <cp:revision>5</cp:revision>
  <dcterms:created xsi:type="dcterms:W3CDTF">2010-05-12T01:24:58Z</dcterms:created>
  <dcterms:modified xsi:type="dcterms:W3CDTF">2010-05-12T20:53:18Z</dcterms:modified>
</cp:coreProperties>
</file>